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1" r:id="rId44"/>
    <p:sldId id="300" r:id="rId45"/>
    <p:sldId id="299" r:id="rId46"/>
    <p:sldId id="302" r:id="rId47"/>
    <p:sldId id="303" r:id="rId48"/>
    <p:sldId id="304" r:id="rId49"/>
    <p:sldId id="306" r:id="rId50"/>
    <p:sldId id="305" r:id="rId51"/>
    <p:sldId id="307" r:id="rId52"/>
    <p:sldId id="308" r:id="rId53"/>
    <p:sldId id="309" r:id="rId54"/>
    <p:sldId id="310" r:id="rId55"/>
    <p:sldId id="311" r:id="rId56"/>
    <p:sldId id="313" r:id="rId57"/>
    <p:sldId id="314" r:id="rId58"/>
    <p:sldId id="315" r:id="rId59"/>
    <p:sldId id="316" r:id="rId60"/>
    <p:sldId id="317" r:id="rId61"/>
    <p:sldId id="320" r:id="rId62"/>
    <p:sldId id="319" r:id="rId63"/>
    <p:sldId id="318" r:id="rId6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9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279 806 24575,'83'2'0,"90"-4"0,-101-8 0,-41 5 0,34-1 0,-43 4 0,-1-1 0,22-5 0,-1 0 0,3 0 0,-23 3 0,0 1 0,36-1 0,-32 4 0,44-9 0,-44 6 0,43-3 0,1284 7 0,-631 1 0,-716-1 0,1-1 0,-1 1 0,0-1 0,0-1 0,1 1 0,-1-1 0,0 0 0,0-1 0,0 1 0,-1-1 0,1 0 0,-1-1 0,10-7 0,1-4 0,0 0 0,24-31 0,6-7 0,-38 44 0,-1 0 0,0 0 0,-1 0 0,9-17 0,-8 14 0,0 0 0,14-18 0,-17 25 0,-1 0 0,0 0 0,0 0 0,0 0 0,0-1 0,-1 0 0,0 1 0,0-1 0,-1 0 0,1 0 0,0-12 0,-1 0 0,-1-1 0,-3-30 0,1 41 0,0 1 0,0 0 0,0-1 0,-1 1 0,0 0 0,0 0 0,-1 0 0,0 1 0,0-1 0,-1 1 0,0 0 0,0 0 0,0 0 0,-1 1 0,0 0 0,0 0 0,-6-4 0,-4-1 0,1 0 0,-1 1 0,-1 1 0,0 0 0,0 1 0,-19-5 0,19 9 0,-1 0 0,0 1 0,-34 0 0,37 2 0,-1 0 0,1-1 0,-1-1 0,1 0 0,-24-8 0,-27-8 0,-1 2 0,-126-13 0,113 23 0,-110 6 0,75 2 0,-330-2 0,428 1 0,1 1 0,-32 7 0,2 0 0,-43 11 0,65-14 0,0 0 0,-1-2 0,-45 3 0,37-7 0,0 2 0,-50 8 0,-128 22 0,89-12 0,85-13 0,0-1 0,-43 2 0,51-6 0,-34 6 0,35-3 0,-42 1 0,-41-7 0,31 0 0,-146 15 0,187-10 0,-69-2 0,-5 1 0,109-3 0,-1 0 0,1 1 0,-1 0 0,1 0 0,0 0 0,-1 0 0,1 1 0,0 0 0,0-1 0,0 2 0,0-1 0,0 0 0,0 1 0,1 0 0,-1-1 0,1 2 0,0-1 0,0 0 0,0 1 0,0-1 0,0 1 0,1 0 0,0 0 0,0 0 0,0 0 0,0 0 0,0 0 0,0 5 0,-2 10 0,1 1 0,1-1 0,1 0 0,0 1 0,3 24 0,0-9 0,-2-27 0,1 0 0,0 1 0,1-1 0,0 0 0,0 0 0,1 0 0,7 14 0,33 51 0,-17-31 0,3 1 0,-20-31 0,-1 1 0,0 0 0,0 1 0,7 18 0,-12-23 0,0-1 0,0 1 0,1-1 0,1 0 0,-1-1 0,1 1 0,0-1 0,1 0 0,11 11 0,-13-14 0,1 0 0,0 0 0,1-1 0,-1 0 0,1 0 0,-1 0 0,1-1 0,0 0 0,0 0 0,0 0 0,0-1 0,1 0 0,-1 0 0,11 0 0,13-1 0,-7 2 0,0-2 0,0-1 0,44-7 0,-61 7-195,-1-1 0,0 0 0,0-1 0,0 1 0,0-1 0,6-5 0,0 1-6631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1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24575,'96'-1'0,"106"3"0,-180 1 0,-1 1 0,34 10 0,-37-8 0,0-1 0,1-1 0,0-1 0,21 1 0,586-3 0,-287-3 0,71 2 0,-386-1 0,0-1 0,24-6 0,-24 3 0,47-2 0,61-3 0,11-1 0,-106 12 0,-6 0 0,0-1 0,1-1 0,57-12 0,-44 4 0,1 1 0,0 2 0,84 0 0,-92 6 0,12 2 0,0-3 0,87-13 0,-85 8 0,-1 1 0,1 3 0,54 5 0,-7-1 0,1764-2 0,-1839 1 0,47 9 0,-45-5 0,43 1 0,333-7 0,-377 2 0,46 9 0,-46-5 0,45 1 0,37-8 0,82 4 0,-83 18 0,-62-11 0,-27-5 0,1 0 0,29 1 0,-19-3 0,37 7 0,-38-5 0,44 3 0,-39-5 0,39 6 0,-40-3 0,46 1 0,-13-6-1365,-46-1-5461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2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2060 130 24575,'-9'0'0,"0"-1"0,-1 0 0,1-1 0,0 0 0,0 0 0,0-1 0,-14-6 0,-2-3 0,-29-20 0,42 24 0,-1-1 0,-1 2 0,1 0 0,-1 0 0,0 1 0,-1 1 0,1 0 0,-30-4 0,-194 7 0,116 4 0,41-3 0,-91 3 0,115 8 0,41-7 0,0 0 0,-22 2 0,-71 6 0,71-6 0,-49 1 0,50-6 0,0 1 0,-58 10 0,-74 31 0,148-38 0,0-1 0,0-2 0,-36 0 0,34-1 0,1 0 0,0 1 0,-24 5 0,-12 1 0,48-7 0,0 1 0,0-1 0,0 2 0,1 0 0,-1 0 0,0 0 0,1 1 0,-1 1 0,-9 4 0,17-6 0,-1 1 0,1-1 0,-1 1 0,1 0 0,0-1 0,0 1 0,0 0 0,0 0 0,1 0 0,-1 0 0,1 1 0,0-1 0,0 0 0,0 1 0,0-1 0,0 0 0,1 1 0,0 4 0,-1 11 0,1-1 0,3 25 0,-1-12 0,-3 100 0,4 56 0,-3-185 0,1 1 0,-1-1 0,1 0 0,-1 0 0,1 0 0,0 0 0,0 1 0,0-1 0,0 0 0,1-1 0,-1 1 0,0 0 0,1 0 0,-1 0 0,1-1 0,0 1 0,0-1 0,-1 1 0,1-1 0,0 0 0,0 0 0,0 0 0,0 0 0,1 0 0,-1 0 0,0-1 0,0 1 0,0 0 0,1-1 0,3 0 0,10 2 0,-1-1 0,1-1 0,25-4 0,-12 2 0,367 0 0,-219 3 0,-157-2 0,0-1 0,28-6 0,-27 4 0,39-3 0,279 7 0,-324 1 0,0 1 0,1 0 0,14 4 0,-14-2 0,1-1 0,22 2 0,224-5 0,-124-1 0,-135 1 0,-1 0 0,1 0 0,0 0 0,-1-1 0,1 1 0,-1-1 0,1 0 0,-1 0 0,0 0 0,1-1 0,-1 1 0,0-1 0,0 0 0,0 1 0,0-1 0,4-4 0,-4 3 0,-1-1 0,1 1 0,-1-1 0,0 1 0,0-1 0,0 0 0,-1 1 0,1-1 0,-1 0 0,0 0 0,0 0 0,0-1 0,0-7 0,7-63 0,5-87 0,-15 99 0,4-85 0,-1 142 10,0 0 0,1 0 0,0 1 0,0-1 0,0 0 0,1 1 0,0 0 1,0-1-1,0 1 0,1 0 0,-1 1 0,8-8 0,-5 6-260,-1-1 1,0 1 0,0-1 0,-1-1-1,5-9 1,-3 1-6577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6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3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24575,'52'0'0,"-1"-3"0,73-11 0,-57 5 0,1 4 0,127 5 0,-73 3 0,810-3 0,-904 1 0,0 2 0,33 7 0,-31-4 0,49 2 0,10-8 0,-53-2 0,-1 2 0,1 2 0,50 9 0,-21-2 0,0-2 0,1-2 0,98-7 0,-44 0 0,388 2 0,-490-2 0,0 0 0,0-1 0,0-1 0,0 0 0,23-10 0,-21 7 0,-1 1 0,1 1 0,0 1 0,22-2 0,294 4 0,-162 5 0,983-3 0,-1136-2 0,0 0 0,38-9 0,-36 6 0,0 1 0,27-1 0,508 4 0,-269 3 0,275-2 0,-535 1 43,0 2 0,32 7 0,-31-4-790,46 2 0,-51-7-6079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119 680 24575,'2880'0'0,"-2873"0"0,0 0 0,0 0 0,0-1 0,0 0 0,0 0 0,0-1 0,-1 0 0,1 0 0,0-1 0,-1 0 0,0 0 0,7-4 0,-9 3 0,0 1 0,0-1 0,0 1 0,-1-1 0,1 0 0,-1 0 0,0-1 0,0 1 0,-1 0 0,1-1 0,-1 0 0,0 0 0,-1 0 0,1 0 0,-1 0 0,2-10 0,1-25 0,-3 0 0,-4-69 0,-1 10 0,4 83 0,0 2 0,0 0 0,-1-1 0,0 1 0,-4-14 0,4 23 0,-1 1 0,0-1 0,1 1 0,-2-1 0,1 1 0,0-1 0,-1 1 0,0 0 0,0 0 0,0 1 0,-1-1 0,1 0 0,-1 1 0,0 0 0,-5-4 0,-14-6 0,-1 2 0,0 0 0,0 2 0,-1 0 0,0 2 0,-39-7 0,-26-7 0,60 14 0,1 2 0,-1 2 0,0 0 0,-1 2 0,1 1 0,0 2 0,0 1 0,-54 12 0,50-10 0,-57 1 0,59-6 0,-1 3 0,-32 5 0,-160 28 0,190-32 0,0 0 0,-47-2 0,49-3 0,0 3 0,-60 8 0,51-3 0,-1-2 0,-84-1 0,3-2 0,33 12 0,60-9 0,-47 4 0,44-7 0,-44 10 0,45-6 0,-48 2 0,-456-7 0,256-3 0,277 2 0,0 0 0,0 0 0,0 0 0,0 1 0,0-1 0,-1 1 0,2 0 0,-1 0 0,0 0 0,0 1 0,0-1 0,0 1 0,1 0 0,-7 4 0,8-3 0,-1 0 0,1 0 0,0 0 0,0 1 0,0-1 0,0 0 0,1 1 0,-1-1 0,1 1 0,0-1 0,0 1 0,0 0 0,1 0 0,-1-1 0,1 1 0,0 5 0,-1 7 0,2 0 0,0 1 0,1-1 0,0 0 0,1 0 0,1-1 0,1 1 0,0-1 0,1 1 0,0-2 0,2 1 0,0-1 0,14 21 0,-10-17 0,-1 1 0,11 26 0,-15-27 0,1-1 0,1-1 0,22 30 0,-13-24-1365,-1-3-5461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19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24575,'110'-2'0,"120"5"0,-103 17 0,-81-13 0,-9-1 0,71 3 0,1266-10 0,-780 1 0,-578-1 0,0 0 0,28-8 0,-27 6 0,1 0 0,19-1 0,6 3 0,-18 1 0,1-1 0,-1-1 0,34-7 0,-39 6 0,0 0 0,24 0 0,-30 3 0,1-1 0,-1 0 0,0-2 0,0 1 0,0-2 0,16-5 0,-15 4 0,0 0 0,0 1 0,0 0 0,0 1 0,29-1 0,82 5 0,-49 1 0,896-2 0,-949 2 0,0 0 0,29 7 0,-5-1 0,47 12 0,-66-13 0,0-1 0,0-1 0,43 1 0,-46-4 0,44 7 0,-43-5 0,40 2 0,47 4 0,-77-4 0,45-1 0,-57-4 0,46 8 0,-44-4 0,40 1 0,-32-6 0,5 0 0,0 1 0,57 10 0,-45-5 0,-1-1 0,1-3 0,54-5 0,-7 1 0,-68 2 0,-3-1 0,0 2 0,0 0 0,0 2 0,28 6 0,-35-5 0,0-1 0,1-1 0,41-1 0,-40-2 0,0 2 0,0 0 0,26 5 0,-12 0 0,-1-2 0,1-1 0,53-4 0,49 3 0,-82 8 0,-42-7 0,1 0 0,23 2 0,193-6-1365,-213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3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2695 165 24575,'-5'0'0,"-1"-1"0,1 0 0,0-1 0,0 1 0,0-1 0,-1 0 0,2 0 0,-1 0 0,-7-5 0,6 3 0,0 1 0,0 0 0,-1 0 0,0 1 0,-9-3 0,-133-11 0,81 8 0,51 7 0,0 0 0,0-2 0,0 0 0,0-1 0,-19-7 0,-2-3 0,-1 2 0,0 2 0,0 1 0,-1 2 0,-52-2 0,-209 7 0,155 4 0,-1197-2 0,1324-1 0,-36-6 0,-1-1 0,54 8 0,1 0 0,-1 0 0,0 0 0,1 0 0,-1 1 0,0-1 0,1 0 0,-1 1 0,0 0 0,1-1 0,-1 1 0,1 0 0,-1 0 0,1 0 0,-1 0 0,1 0 0,0 0 0,-1 0 0,1 0 0,0 1 0,0-1 0,0 0 0,0 1 0,0-1 0,0 1 0,0-1 0,1 1 0,-1 0 0,1-1 0,-1 1 0,1 0 0,-1-1 0,1 1 0,0 0 0,0-1 0,0 3 0,-1 10 0,0 1 0,1-1 0,3 22 0,-1-14 0,-2-5 0,1-1 0,6 32 0,-4-40 0,-1-1 0,1 1 0,0-1 0,1 1 0,0-1 0,0 0 0,10 12 0,-2-4 0,1-1 0,0 0 0,1-1 0,0 0 0,17 10 0,6 2 0,61 33 0,-66-41 0,-22-11 0,0-1 0,-1 0 0,2 0 0,-1-1 0,0-1 0,1 0 0,0 0 0,0-1 0,11 1 0,162-4 0,35 2 0,-202 2 0,-1 1 0,0 0 0,0 1 0,29 14 0,-7-3 0,-13-8 0,-1 0 0,1-1 0,28 4 0,-7-3 0,-23-4 0,1 0 0,31 0 0,-31-4 0,-1 0 0,1 2 0,41 8 0,-32-4 0,1-2 0,-1-1 0,0-2 0,45-4 0,-1 1 0,-9 3 0,97 14 0,-102-9 0,1-3 0,63-5 0,-21 0 0,-87 2 0,-1-1 0,1-1 0,-1 0 0,0-2 0,1 0 0,-2-1 0,1-1 0,0 0 0,23-14 0,-17 9 0,-14 7 0,1-1 0,-1 0 0,0-1 0,-1 0 0,1 0 0,-1-1 0,14-14 0,-16 13 0,-1 1 0,0-1 0,-1 1 0,0-2 0,0 1 0,-1 0 0,0-1 0,0 0 0,2-10 0,-3 4 0,0-1 0,-1 0 0,-1 1 0,-1-29 0,0 16-273,-2-1 0,0 0 0,-2 1 0,-14-48 0,12 58-6553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0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24575,'3210'0'0,"-3048"12"0,-72-3 0,1-1 0,143 6 0,722-15 0,-940 2 0,0 1 0,28 6 0,-27-4 0,0-1 0,20 1 0,382-3 0,-202-3 0,-197 3 0,0 1 0,28 6 0,-27-3 0,39 2 0,500-6 0,-273-3 0,-13 2-1365,-255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3.svg"/><Relationship Id="rId4" Type="http://schemas.openxmlformats.org/officeDocument/2006/relationships/image" Target="../media/image8.jpe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26.sv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8.png"/><Relationship Id="rId3" Type="http://schemas.openxmlformats.org/officeDocument/2006/relationships/image" Target="../media/image26.svg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6.svg"/><Relationship Id="rId7" Type="http://schemas.openxmlformats.org/officeDocument/2006/relationships/image" Target="../media/image9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05.png"/><Relationship Id="rId3" Type="http://schemas.openxmlformats.org/officeDocument/2006/relationships/image" Target="../media/image25.png"/><Relationship Id="rId7" Type="http://schemas.openxmlformats.org/officeDocument/2006/relationships/image" Target="../media/image103.png"/><Relationship Id="rId12" Type="http://schemas.openxmlformats.org/officeDocument/2006/relationships/customXml" Target="../ink/ink1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6.sv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6.svg"/><Relationship Id="rId7" Type="http://schemas.openxmlformats.org/officeDocument/2006/relationships/image" Target="../media/image10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2.xml"/><Relationship Id="rId4" Type="http://schemas.openxmlformats.org/officeDocument/2006/relationships/image" Target="../media/image4.png"/><Relationship Id="rId9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4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5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6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7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8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9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6.svg"/><Relationship Id="rId7" Type="http://schemas.openxmlformats.org/officeDocument/2006/relationships/image" Target="../media/image1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1.xml"/><Relationship Id="rId4" Type="http://schemas.openxmlformats.org/officeDocument/2006/relationships/image" Target="../media/image4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5.png"/><Relationship Id="rId7" Type="http://schemas.openxmlformats.org/officeDocument/2006/relationships/image" Target="../media/image10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4.png"/><Relationship Id="rId10" Type="http://schemas.openxmlformats.org/officeDocument/2006/relationships/image" Target="../media/image120.png"/><Relationship Id="rId4" Type="http://schemas.openxmlformats.org/officeDocument/2006/relationships/image" Target="../media/image26.svg"/><Relationship Id="rId9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6.svg"/><Relationship Id="rId7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3.xml"/><Relationship Id="rId4" Type="http://schemas.openxmlformats.org/officeDocument/2006/relationships/image" Target="../media/image4.png"/><Relationship Id="rId9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customXml" Target="../ink/ink2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svg"/><Relationship Id="rId7" Type="http://schemas.openxmlformats.org/officeDocument/2006/relationships/image" Target="../media/image1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customXml" Target="../ink/ink26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customXml" Target="../ink/ink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customXml" Target="../ink/ink28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2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5.png"/><Relationship Id="rId7" Type="http://schemas.openxmlformats.org/officeDocument/2006/relationships/image" Target="../media/image12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5" Type="http://schemas.openxmlformats.org/officeDocument/2006/relationships/image" Target="../media/image4.png"/><Relationship Id="rId4" Type="http://schemas.openxmlformats.org/officeDocument/2006/relationships/image" Target="../media/image26.sv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26.svg"/><Relationship Id="rId7" Type="http://schemas.openxmlformats.org/officeDocument/2006/relationships/image" Target="../media/image1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customXml" Target="../ink/ink31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26.svg"/><Relationship Id="rId7" Type="http://schemas.openxmlformats.org/officeDocument/2006/relationships/image" Target="../media/image1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customXml" Target="../ink/ink3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customXml" Target="../ink/ink33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customXml" Target="../ink/ink3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4236347" y="793833"/>
            <a:ext cx="9815307" cy="6617281"/>
            <a:chOff x="0" y="0"/>
            <a:chExt cx="1895495" cy="12779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1277905"/>
            </a:xfrm>
            <a:custGeom>
              <a:avLst/>
              <a:gdLst/>
              <a:ahLst/>
              <a:cxnLst/>
              <a:rect l="l" t="t" r="r" b="b"/>
              <a:pathLst>
                <a:path w="1895495" h="1277905">
                  <a:moveTo>
                    <a:pt x="0" y="0"/>
                  </a:moveTo>
                  <a:lnTo>
                    <a:pt x="1895495" y="0"/>
                  </a:lnTo>
                  <a:lnTo>
                    <a:pt x="1895495" y="1277905"/>
                  </a:lnTo>
                  <a:lnTo>
                    <a:pt x="0" y="1277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1296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1131176"/>
            <a:ext cx="9815307" cy="56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231F20"/>
                </a:solidFill>
                <a:latin typeface="Oswald Bold"/>
              </a:rPr>
              <a:t>LEV &amp; MISSILES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WWW.LEV&amp;MISSILES.COM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69096" y="1538248"/>
            <a:ext cx="2218574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LEV &amp; MISSILES</a:t>
            </a:r>
          </a:p>
        </p:txBody>
      </p:sp>
      <p:sp>
        <p:nvSpPr>
          <p:cNvPr id="11" name="Freeform 11"/>
          <p:cNvSpPr/>
          <p:nvPr/>
        </p:nvSpPr>
        <p:spPr>
          <a:xfrm rot="8100000">
            <a:off x="15603146" y="748433"/>
            <a:ext cx="1322104" cy="710631"/>
          </a:xfrm>
          <a:custGeom>
            <a:avLst/>
            <a:gdLst/>
            <a:ahLst/>
            <a:cxnLst/>
            <a:rect l="l" t="t" r="r" b="b"/>
            <a:pathLst>
              <a:path w="1322104" h="710631">
                <a:moveTo>
                  <a:pt x="0" y="0"/>
                </a:moveTo>
                <a:lnTo>
                  <a:pt x="1322104" y="0"/>
                </a:lnTo>
                <a:lnTo>
                  <a:pt x="1322104" y="710631"/>
                </a:lnTo>
                <a:lnTo>
                  <a:pt x="0" y="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2420287" y="8436837"/>
            <a:ext cx="12848809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ARIEL MORESHET - 327842845</a:t>
            </a:r>
          </a:p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ISHAY WEISS - 215785338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11620" y="3275610"/>
            <a:ext cx="8649973" cy="5982690"/>
          </a:xfrm>
          <a:custGeom>
            <a:avLst/>
            <a:gdLst/>
            <a:ahLst/>
            <a:cxnLst/>
            <a:rect l="l" t="t" r="r" b="b"/>
            <a:pathLst>
              <a:path w="8649973" h="5982690">
                <a:moveTo>
                  <a:pt x="0" y="0"/>
                </a:moveTo>
                <a:lnTo>
                  <a:pt x="8649974" y="0"/>
                </a:lnTo>
                <a:lnTo>
                  <a:pt x="8649974" y="5982690"/>
                </a:lnTo>
                <a:lnTo>
                  <a:pt x="0" y="598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DEPARTMENTS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DEPARTMENTS: DEPARTMENTS ARE DISTINCT ORGANIZATIONAL UNITS WITHIN A COMPANY, EACH RESPONSIBLE FOR SPECIFIC FUNCTIONS OR AREAS OF EXPERTISE.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76159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ERD - </a:t>
            </a:r>
            <a:r>
              <a:rPr lang="he-IL" sz="8030" spc="786" dirty="0">
                <a:solidFill>
                  <a:srgbClr val="FFFFFF"/>
                </a:solidFill>
                <a:rtl/>
              </a:rPr>
              <a:t>טבלת הקשרים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4593CD5B-C6F9-A95D-ABEF-7A717E68C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3439712"/>
            <a:ext cx="7544640" cy="57539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DSD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1B0687-6FA7-3262-3E00-FF122BEBB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462625"/>
            <a:ext cx="7352916" cy="77456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417022" y="2001137"/>
            <a:ext cx="7275344" cy="2882917"/>
          </a:xfrm>
          <a:custGeom>
            <a:avLst/>
            <a:gdLst/>
            <a:ahLst/>
            <a:cxnLst/>
            <a:rect l="l" t="t" r="r" b="b"/>
            <a:pathLst>
              <a:path w="7275344" h="2882917">
                <a:moveTo>
                  <a:pt x="0" y="0"/>
                </a:moveTo>
                <a:lnTo>
                  <a:pt x="7275345" y="0"/>
                </a:lnTo>
                <a:lnTo>
                  <a:pt x="7275345" y="2882917"/>
                </a:lnTo>
                <a:lnTo>
                  <a:pt x="0" y="28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940079" y="1944913"/>
            <a:ext cx="4912090" cy="3838285"/>
          </a:xfrm>
          <a:custGeom>
            <a:avLst/>
            <a:gdLst/>
            <a:ahLst/>
            <a:cxnLst/>
            <a:rect l="l" t="t" r="r" b="b"/>
            <a:pathLst>
              <a:path w="4912090" h="3838285">
                <a:moveTo>
                  <a:pt x="0" y="0"/>
                </a:moveTo>
                <a:lnTo>
                  <a:pt x="4912090" y="0"/>
                </a:lnTo>
                <a:lnTo>
                  <a:pt x="4912090" y="3838284"/>
                </a:lnTo>
                <a:lnTo>
                  <a:pt x="0" y="383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485417" y="1944913"/>
            <a:ext cx="4514538" cy="3811186"/>
          </a:xfrm>
          <a:custGeom>
            <a:avLst/>
            <a:gdLst/>
            <a:ahLst/>
            <a:cxnLst/>
            <a:rect l="l" t="t" r="r" b="b"/>
            <a:pathLst>
              <a:path w="4514538" h="3811186">
                <a:moveTo>
                  <a:pt x="0" y="0"/>
                </a:moveTo>
                <a:lnTo>
                  <a:pt x="4514538" y="0"/>
                </a:lnTo>
                <a:lnTo>
                  <a:pt x="4514538" y="3811186"/>
                </a:lnTo>
                <a:lnTo>
                  <a:pt x="0" y="381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03597" y="6100018"/>
            <a:ext cx="4750393" cy="3551412"/>
          </a:xfrm>
          <a:custGeom>
            <a:avLst/>
            <a:gdLst/>
            <a:ahLst/>
            <a:cxnLst/>
            <a:rect l="l" t="t" r="r" b="b"/>
            <a:pathLst>
              <a:path w="4750393" h="3551412">
                <a:moveTo>
                  <a:pt x="0" y="0"/>
                </a:moveTo>
                <a:lnTo>
                  <a:pt x="4750394" y="0"/>
                </a:lnTo>
                <a:lnTo>
                  <a:pt x="4750394" y="3551412"/>
                </a:lnTo>
                <a:lnTo>
                  <a:pt x="0" y="355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1759702" y="6100018"/>
            <a:ext cx="5273740" cy="3521162"/>
          </a:xfrm>
          <a:custGeom>
            <a:avLst/>
            <a:gdLst/>
            <a:ahLst/>
            <a:cxnLst/>
            <a:rect l="l" t="t" r="r" b="b"/>
            <a:pathLst>
              <a:path w="5273740" h="3521162">
                <a:moveTo>
                  <a:pt x="0" y="0"/>
                </a:moveTo>
                <a:lnTo>
                  <a:pt x="5273740" y="0"/>
                </a:lnTo>
                <a:lnTo>
                  <a:pt x="5273740" y="3521161"/>
                </a:lnTo>
                <a:lnTo>
                  <a:pt x="0" y="352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CREATE TABLES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54699" y="5441829"/>
            <a:ext cx="4904903" cy="4209601"/>
          </a:xfrm>
          <a:custGeom>
            <a:avLst/>
            <a:gdLst/>
            <a:ahLst/>
            <a:cxnLst/>
            <a:rect l="l" t="t" r="r" b="b"/>
            <a:pathLst>
              <a:path w="4904903" h="4209601">
                <a:moveTo>
                  <a:pt x="0" y="0"/>
                </a:moveTo>
                <a:lnTo>
                  <a:pt x="4904903" y="0"/>
                </a:lnTo>
                <a:lnTo>
                  <a:pt x="4904903" y="4209601"/>
                </a:lnTo>
                <a:lnTo>
                  <a:pt x="0" y="4209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5" name="Group 15"/>
          <p:cNvGrpSpPr/>
          <p:nvPr/>
        </p:nvGrpSpPr>
        <p:grpSpPr>
          <a:xfrm>
            <a:off x="15924155" y="8693540"/>
            <a:ext cx="2218574" cy="1437361"/>
            <a:chOff x="0" y="0"/>
            <a:chExt cx="2958098" cy="191648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330931" y="1944506"/>
            <a:ext cx="11360513" cy="2996179"/>
          </a:xfrm>
          <a:custGeom>
            <a:avLst/>
            <a:gdLst/>
            <a:ahLst/>
            <a:cxnLst/>
            <a:rect l="l" t="t" r="r" b="b"/>
            <a:pathLst>
              <a:path w="11360513" h="2996179">
                <a:moveTo>
                  <a:pt x="0" y="0"/>
                </a:moveTo>
                <a:lnTo>
                  <a:pt x="11360513" y="0"/>
                </a:lnTo>
                <a:lnTo>
                  <a:pt x="11360513" y="2996179"/>
                </a:lnTo>
                <a:lnTo>
                  <a:pt x="0" y="2996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239319" y="2805164"/>
            <a:ext cx="8607499" cy="5734455"/>
          </a:xfrm>
          <a:custGeom>
            <a:avLst/>
            <a:gdLst/>
            <a:ahLst/>
            <a:cxnLst/>
            <a:rect l="l" t="t" r="r" b="b"/>
            <a:pathLst>
              <a:path w="8607499" h="5734455">
                <a:moveTo>
                  <a:pt x="0" y="0"/>
                </a:moveTo>
                <a:lnTo>
                  <a:pt x="8607499" y="0"/>
                </a:lnTo>
                <a:lnTo>
                  <a:pt x="8607499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DEPARTMENTS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ENGINEERS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4AE7DEA-E9B4-BCAC-9A7E-4E7115554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7" y="2442452"/>
            <a:ext cx="12955808" cy="3553321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0157030" y="5185897"/>
            <a:ext cx="6249932" cy="4514046"/>
          </a:xfrm>
          <a:custGeom>
            <a:avLst/>
            <a:gdLst/>
            <a:ahLst/>
            <a:cxnLst/>
            <a:rect l="l" t="t" r="r" b="b"/>
            <a:pathLst>
              <a:path w="8968429" h="6014464">
                <a:moveTo>
                  <a:pt x="0" y="0"/>
                </a:moveTo>
                <a:lnTo>
                  <a:pt x="8968429" y="0"/>
                </a:lnTo>
                <a:lnTo>
                  <a:pt x="8968429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0"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813864" y="3158430"/>
            <a:ext cx="8280230" cy="5991626"/>
          </a:xfrm>
          <a:custGeom>
            <a:avLst/>
            <a:gdLst/>
            <a:ahLst/>
            <a:cxnLst/>
            <a:rect l="l" t="t" r="r" b="b"/>
            <a:pathLst>
              <a:path w="8280230" h="5991626">
                <a:moveTo>
                  <a:pt x="0" y="0"/>
                </a:moveTo>
                <a:lnTo>
                  <a:pt x="8280230" y="0"/>
                </a:lnTo>
                <a:lnTo>
                  <a:pt x="8280230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582819" y="923925"/>
            <a:ext cx="13122362" cy="99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spc="571">
                <a:solidFill>
                  <a:srgbClr val="FFFFFF"/>
                </a:solidFill>
                <a:latin typeface="Oswald Bold"/>
              </a:rPr>
              <a:t>GEM TABLES - OFFICE TECHNICIANS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F7474702-683E-A1C8-A1CA-C40286566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567" y="2462943"/>
            <a:ext cx="10136015" cy="3048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077200" y="5268367"/>
            <a:ext cx="7278033" cy="4959963"/>
          </a:xfrm>
          <a:custGeom>
            <a:avLst/>
            <a:gdLst/>
            <a:ahLst/>
            <a:cxnLst/>
            <a:rect l="l" t="t" r="r" b="b"/>
            <a:pathLst>
              <a:path w="8513581" h="6051366">
                <a:moveTo>
                  <a:pt x="0" y="0"/>
                </a:moveTo>
                <a:lnTo>
                  <a:pt x="8513581" y="0"/>
                </a:lnTo>
                <a:lnTo>
                  <a:pt x="8513581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23541"/>
            <a:ext cx="13122362" cy="101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6030" spc="591">
                <a:solidFill>
                  <a:srgbClr val="FFFFFF"/>
                </a:solidFill>
                <a:latin typeface="Oswald Bold"/>
              </a:rPr>
              <a:t>GEM TABLES - PROJECT MANAGERS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76FE1490-4EFA-79E4-6D58-B0255D818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30" y="1971784"/>
            <a:ext cx="11968751" cy="32859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1914334"/>
            <a:ext cx="11779118" cy="3229166"/>
          </a:xfrm>
          <a:custGeom>
            <a:avLst/>
            <a:gdLst/>
            <a:ahLst/>
            <a:cxnLst/>
            <a:rect l="l" t="t" r="r" b="b"/>
            <a:pathLst>
              <a:path w="11779118" h="3229166">
                <a:moveTo>
                  <a:pt x="0" y="0"/>
                </a:moveTo>
                <a:lnTo>
                  <a:pt x="11779118" y="0"/>
                </a:lnTo>
                <a:lnTo>
                  <a:pt x="11779118" y="3229166"/>
                </a:lnTo>
                <a:lnTo>
                  <a:pt x="0" y="322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0486019" y="2571054"/>
            <a:ext cx="7801981" cy="5968565"/>
          </a:xfrm>
          <a:custGeom>
            <a:avLst/>
            <a:gdLst/>
            <a:ahLst/>
            <a:cxnLst/>
            <a:rect l="l" t="t" r="r" b="b"/>
            <a:pathLst>
              <a:path w="7801981" h="5968565">
                <a:moveTo>
                  <a:pt x="0" y="0"/>
                </a:moveTo>
                <a:lnTo>
                  <a:pt x="7801981" y="0"/>
                </a:lnTo>
                <a:lnTo>
                  <a:pt x="7801981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PROJECTS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GEM TABLES - SAFETY OFFICERS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CEACFFD-CA0C-16A6-91EE-CCED14206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74" y="2370122"/>
            <a:ext cx="12927229" cy="3077004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9138991" y="4991099"/>
            <a:ext cx="8203037" cy="4588181"/>
          </a:xfrm>
          <a:custGeom>
            <a:avLst/>
            <a:gdLst/>
            <a:ahLst/>
            <a:cxnLst/>
            <a:rect l="l" t="t" r="r" b="b"/>
            <a:pathLst>
              <a:path w="8624061" h="5863082">
                <a:moveTo>
                  <a:pt x="0" y="0"/>
                </a:moveTo>
                <a:lnTo>
                  <a:pt x="8624062" y="0"/>
                </a:lnTo>
                <a:lnTo>
                  <a:pt x="862406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QUARTER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PROJECT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329630" y="1904126"/>
            <a:ext cx="8814370" cy="6478748"/>
          </a:xfrm>
          <a:custGeom>
            <a:avLst/>
            <a:gdLst/>
            <a:ahLst/>
            <a:cxnLst/>
            <a:rect l="l" t="t" r="r" b="b"/>
            <a:pathLst>
              <a:path w="8814370" h="6478748">
                <a:moveTo>
                  <a:pt x="0" y="0"/>
                </a:moveTo>
                <a:lnTo>
                  <a:pt x="8814370" y="0"/>
                </a:lnTo>
                <a:lnTo>
                  <a:pt x="8814370" y="6478748"/>
                </a:lnTo>
                <a:lnTo>
                  <a:pt x="0" y="6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7875027" y="2233941"/>
            <a:ext cx="9384273" cy="6148933"/>
          </a:xfrm>
          <a:custGeom>
            <a:avLst/>
            <a:gdLst/>
            <a:ahLst/>
            <a:cxnLst/>
            <a:rect l="l" t="t" r="r" b="b"/>
            <a:pathLst>
              <a:path w="9384273" h="6148933">
                <a:moveTo>
                  <a:pt x="0" y="0"/>
                </a:moveTo>
                <a:lnTo>
                  <a:pt x="9384273" y="0"/>
                </a:lnTo>
                <a:lnTo>
                  <a:pt x="9384273" y="6148933"/>
                </a:lnTo>
                <a:lnTo>
                  <a:pt x="0" y="6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INSERT FILE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03597" y="2575349"/>
            <a:ext cx="7273271" cy="2196594"/>
          </a:xfrm>
          <a:custGeom>
            <a:avLst/>
            <a:gdLst/>
            <a:ahLst/>
            <a:cxnLst/>
            <a:rect l="l" t="t" r="r" b="b"/>
            <a:pathLst>
              <a:path w="7273271" h="2196594">
                <a:moveTo>
                  <a:pt x="0" y="0"/>
                </a:moveTo>
                <a:lnTo>
                  <a:pt x="7273271" y="0"/>
                </a:lnTo>
                <a:lnTo>
                  <a:pt x="7273271" y="2196594"/>
                </a:lnTo>
                <a:lnTo>
                  <a:pt x="0" y="219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474612" y="2043028"/>
            <a:ext cx="7952820" cy="6200945"/>
          </a:xfrm>
          <a:custGeom>
            <a:avLst/>
            <a:gdLst/>
            <a:ahLst/>
            <a:cxnLst/>
            <a:rect l="l" t="t" r="r" b="b"/>
            <a:pathLst>
              <a:path w="7952820" h="6200945">
                <a:moveTo>
                  <a:pt x="0" y="0"/>
                </a:moveTo>
                <a:lnTo>
                  <a:pt x="7952820" y="0"/>
                </a:lnTo>
                <a:lnTo>
                  <a:pt x="7952820" y="6200944"/>
                </a:lnTo>
                <a:lnTo>
                  <a:pt x="0" y="6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2797313" y="4406382"/>
            <a:ext cx="9959111" cy="5880618"/>
          </a:xfrm>
          <a:custGeom>
            <a:avLst/>
            <a:gdLst/>
            <a:ahLst/>
            <a:cxnLst/>
            <a:rect l="l" t="t" r="r" b="b"/>
            <a:pathLst>
              <a:path w="9959111" h="5880618">
                <a:moveTo>
                  <a:pt x="0" y="0"/>
                </a:moveTo>
                <a:lnTo>
                  <a:pt x="9959110" y="0"/>
                </a:lnTo>
                <a:lnTo>
                  <a:pt x="9959110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MOCKAROO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05227" y="2370122"/>
            <a:ext cx="6566115" cy="4205819"/>
          </a:xfrm>
          <a:custGeom>
            <a:avLst/>
            <a:gdLst/>
            <a:ahLst/>
            <a:cxnLst/>
            <a:rect l="l" t="t" r="r" b="b"/>
            <a:pathLst>
              <a:path w="6566115" h="4205819">
                <a:moveTo>
                  <a:pt x="0" y="0"/>
                </a:moveTo>
                <a:lnTo>
                  <a:pt x="6566116" y="0"/>
                </a:lnTo>
                <a:lnTo>
                  <a:pt x="6566116" y="4205818"/>
                </a:lnTo>
                <a:lnTo>
                  <a:pt x="0" y="4205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514698" y="2370122"/>
            <a:ext cx="9542421" cy="3573377"/>
          </a:xfrm>
          <a:custGeom>
            <a:avLst/>
            <a:gdLst/>
            <a:ahLst/>
            <a:cxnLst/>
            <a:rect l="l" t="t" r="r" b="b"/>
            <a:pathLst>
              <a:path w="9542421" h="3573377">
                <a:moveTo>
                  <a:pt x="0" y="0"/>
                </a:moveTo>
                <a:lnTo>
                  <a:pt x="9542421" y="0"/>
                </a:lnTo>
                <a:lnTo>
                  <a:pt x="9542421" y="3573376"/>
                </a:lnTo>
                <a:lnTo>
                  <a:pt x="0" y="3573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7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231751" y="3875942"/>
            <a:ext cx="7753446" cy="6411058"/>
          </a:xfrm>
          <a:custGeom>
            <a:avLst/>
            <a:gdLst/>
            <a:ahLst/>
            <a:cxnLst/>
            <a:rect l="l" t="t" r="r" b="b"/>
            <a:pathLst>
              <a:path w="7753446" h="6411058">
                <a:moveTo>
                  <a:pt x="0" y="0"/>
                </a:moveTo>
                <a:lnTo>
                  <a:pt x="7753446" y="0"/>
                </a:lnTo>
                <a:lnTo>
                  <a:pt x="7753446" y="6411058"/>
                </a:lnTo>
                <a:lnTo>
                  <a:pt x="0" y="641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יצירת גיבוי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5216" y="6622865"/>
            <a:ext cx="13122362" cy="165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כולל מחיקת הפרטים </a:t>
            </a:r>
          </a:p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הלא נחוצים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860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94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הפרויקט יחד עם מספר המהנדסים שעובדים על כל פרויקט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5F3CF5A3-4986-884A-F4A2-8A166CDBD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4435441"/>
            <a:ext cx="13534869" cy="149645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C2EE0C9-CF60-78B3-4638-D2E965009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053803"/>
            <a:ext cx="10821052" cy="29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קצין הבטיחות יחד עם שם המחלקה שלהם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3CED40-3ACB-26A2-3F5E-940A24CB9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31094"/>
            <a:ext cx="16025067" cy="1437363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A24017C0-0936-668C-0D9A-93F3CC39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342824"/>
            <a:ext cx="12286017" cy="33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0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647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3600" spc="640" dirty="0">
                <a:latin typeface="+mj-lt"/>
                <a:rtl/>
              </a:rPr>
              <a:t>אחזר את פרטי מנהל הפרויקט יחד עם שמות הפרויקט והמחלקות שלהם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7192291-A5DF-DC11-31D2-9DDD68685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680098"/>
            <a:ext cx="16996232" cy="1906676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71E13A6B-7779-87D0-4CE6-240E7AD2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770" y="5457797"/>
            <a:ext cx="13042267" cy="34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טכנאי המשרד יחד עם שם המנהל שלו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FEA6991-53DE-E6E2-4DBF-EFC3CE53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7" y="3285466"/>
            <a:ext cx="17305152" cy="1096034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323991C2-CD57-3AE4-62BE-E74BCBE5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505535"/>
            <a:ext cx="14436980" cy="36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2400" y="-58206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מהנדסים שהתקבלו לעבודה לפני תאריך מסוים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5F8C25F-2670-3DE0-9CBB-C9C3E53E6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6" y="3393544"/>
            <a:ext cx="13880537" cy="96591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A7BD7BC-63A8-82FE-145B-7DAADECC9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436" y="5509870"/>
            <a:ext cx="8327560" cy="3252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0B22823A-BB0D-CDC8-D994-AC1C93AB3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5301699"/>
            <a:ext cx="9296400" cy="4131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585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פרויקטים שלא הוקצו להם מהנדסים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7E6FD57-1E58-1C79-AB8B-37447DA8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412355"/>
            <a:ext cx="7849695" cy="349616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4C159EB-0564-FE87-9249-BDEC45894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45" y="5143500"/>
            <a:ext cx="7611537" cy="419158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CE90827-272E-7161-1AFB-4F01A2DCE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2" y="3243915"/>
            <a:ext cx="13821558" cy="13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5343" y="599555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1235232" y="1060055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55343" y="4562978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7387" y="483999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1955343" y="6944120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84951" y="7329247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722051" y="7191609"/>
            <a:ext cx="7132181" cy="155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69" lvl="1" indent="-195435" algn="l">
              <a:lnSpc>
                <a:spcPts val="2498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To transcend boundaries and emerge as the preeminent missile manufacturer on a global scale.</a:t>
            </a:r>
          </a:p>
          <a:p>
            <a:pPr marL="390869" lvl="1" indent="-195435" algn="l">
              <a:lnSpc>
                <a:spcPts val="2498"/>
              </a:lnSpc>
              <a:spcBef>
                <a:spcPct val="0"/>
              </a:spcBef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Lead the industry through a relentless pursuit of innovation, excellence, and ethical leadership.</a:t>
            </a:r>
          </a:p>
          <a:p>
            <a:pPr marL="0" lvl="0" indent="0" algn="l">
              <a:lnSpc>
                <a:spcPts val="2498"/>
              </a:lnSpc>
              <a:spcBef>
                <a:spcPct val="0"/>
              </a:spcBef>
            </a:pPr>
            <a:endParaRPr lang="en-US" sz="1810" spc="17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-2343470" y="70284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955343" y="353013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0" name="Group 20"/>
          <p:cNvGrpSpPr/>
          <p:nvPr/>
        </p:nvGrpSpPr>
        <p:grpSpPr>
          <a:xfrm>
            <a:off x="1955343" y="2097556"/>
            <a:ext cx="9610044" cy="1948998"/>
            <a:chOff x="0" y="0"/>
            <a:chExt cx="3682024" cy="7467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87387" y="2569617"/>
            <a:ext cx="1156649" cy="1059911"/>
          </a:xfrm>
          <a:custGeom>
            <a:avLst/>
            <a:gdLst/>
            <a:ahLst/>
            <a:cxnLst/>
            <a:rect l="l" t="t" r="r" b="b"/>
            <a:pathLst>
              <a:path w="1156649" h="1059911">
                <a:moveTo>
                  <a:pt x="0" y="0"/>
                </a:moveTo>
                <a:lnTo>
                  <a:pt x="1156649" y="0"/>
                </a:lnTo>
                <a:lnTo>
                  <a:pt x="1156649" y="1059911"/>
                </a:lnTo>
                <a:lnTo>
                  <a:pt x="0" y="1059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4"/>
          <p:cNvSpPr txBox="1"/>
          <p:nvPr/>
        </p:nvSpPr>
        <p:spPr>
          <a:xfrm>
            <a:off x="1128508" y="99804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22051" y="4800942"/>
            <a:ext cx="7132181" cy="193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0" lvl="1" indent="-173845" algn="l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To provide state-of-the-art missile technology, meticulously crafted to ensure the highest standards of national security.</a:t>
            </a:r>
          </a:p>
          <a:p>
            <a:pPr marL="347690" lvl="1" indent="-173845" algn="l">
              <a:lnSpc>
                <a:spcPts val="2222"/>
              </a:lnSpc>
              <a:spcBef>
                <a:spcPct val="0"/>
              </a:spcBef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Empower defense forces worldwide with cutting-edge weaponry, tailored to meet the challenges of modern warfare.</a:t>
            </a:r>
          </a:p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22051" y="2335520"/>
            <a:ext cx="7132181" cy="16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Dr. Levin, a former military strategist, recognized the need for advanced missile technology to safeguard national security in an ever-evolving global landscape. With a small team of dedicated engineers, he laid the foundation for LEV &amp; MISSILES in a humble workshop, driven by a passion for innovation and a commitment to excellence.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8813" y="8688966"/>
            <a:ext cx="2218574" cy="1437361"/>
            <a:chOff x="0" y="0"/>
            <a:chExt cx="2958098" cy="191648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>
            <a:extLst>
              <a:ext uri="{FF2B5EF4-FFF2-40B4-BE49-F238E27FC236}">
                <a16:creationId xmlns:a16="http://schemas.microsoft.com/office/drawing/2014/main" id="{D0EA759F-E09D-A30E-E973-96D98AFD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4807407"/>
            <a:ext cx="7441006" cy="5117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המומחיות של מהנדסים העובדים על פרויקט ספציפי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770715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3371492" y="3825022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D6919B7-059D-114C-697B-0FE4B4B72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44" y="6023694"/>
            <a:ext cx="9296528" cy="260351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7560FAC0-4BC8-0553-C5CE-9A2171570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4" y="3205224"/>
            <a:ext cx="12139856" cy="11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4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1EA87041-5447-582A-8091-8E283639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22" y="4441768"/>
            <a:ext cx="7315200" cy="52407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תאריך העסקה של קציני בטיחות במחלקה ספציפית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2F8497E-1276-6EDB-4F2F-B376AB22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3227822"/>
            <a:ext cx="14811357" cy="11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0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חפש פרויקטים לפי שם שאילתה זו מאפשרת למשתמש לחפש פרויקטים על סמך התאמת שמות חלקית.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B6B1C5B-A4F7-99FB-F051-787DB047F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3" y="4463513"/>
            <a:ext cx="17126257" cy="112326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3B8C3AF-A054-ED1B-F055-78B4C702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5769561"/>
            <a:ext cx="5810944" cy="36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0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מהנדסים נשכרים לאחר תאריך מסוים שאילתה זו מאחזרת מהנדסים שנשכרו לאחר תאריך מוגדר.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4F7DA23-0A00-7CE4-B112-7BCDD092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929746"/>
            <a:ext cx="5410431" cy="334081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DA84CE4-5924-7C1B-8A6B-B6610A9AC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97" y="4236024"/>
            <a:ext cx="17475777" cy="12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1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2800" b="1" spc="640" dirty="0">
                <a:latin typeface="+mj-lt"/>
                <a:rtl/>
              </a:rPr>
              <a:t>שאילתה 3: סינון מנהלי פרויקטים לפי מחלקה עם ערך ברירת מחדל שאילתה זו מאחזרת מנהלי פרויקטים על סמך המחלקה שלהם, עם ערך ברירת המחדל של '1'.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892EDC-2494-75FE-19C0-610747E4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663456"/>
            <a:ext cx="17297400" cy="18690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57C5D3CA-8AD2-6724-FA52-B763838B6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5956496"/>
            <a:ext cx="5858487" cy="35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5B2402E6-9A5B-F52D-9B2A-11C5C226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" y="4835695"/>
            <a:ext cx="17805816" cy="1437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3290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4: מיון מחלקות לפי שם עם תיבת סימון עבור סדר יורד</a:t>
            </a:r>
          </a:p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-- שאילתה זו מאחזרת מחלקות ממוינות לפי שמן, עם אפשרות למיין בסדר יורד.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B64D9A08-6A8E-E272-E3D0-6EC73374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827" y="6017609"/>
            <a:ext cx="5972860" cy="36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5: סינון מהנדסים לפי התמחויות מרובות שאילתה זו מאפשרת לסנן מהנדסים על סמך התמחויות מרובות.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5D0E838-8524-196B-BFA5-444F8BBC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59538"/>
            <a:ext cx="16434260" cy="1246737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91017B2-5FA0-CE82-D974-70885C550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20" y="6264725"/>
            <a:ext cx="5668070" cy="35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0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A6C8CBEA-4263-F12F-6D72-82C5EA6E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0" y="3280563"/>
            <a:ext cx="15267021" cy="1880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2000" b="1" spc="640" dirty="0" err="1">
                <a:latin typeface="+mj-lt"/>
                <a:rtl/>
              </a:rPr>
              <a:t>chk_project_dates</a:t>
            </a:r>
            <a:r>
              <a:rPr lang="en-US" sz="2000" b="1" spc="640" dirty="0">
                <a:latin typeface="+mj-lt"/>
                <a:rtl/>
              </a:rPr>
              <a:t> </a:t>
            </a:r>
            <a:r>
              <a:rPr lang="he-IL" sz="2000" b="1" spc="640" dirty="0">
                <a:latin typeface="+mj-lt"/>
                <a:rtl/>
              </a:rPr>
              <a:t>בטבלת </a:t>
            </a:r>
            <a:r>
              <a:rPr lang="en-US" sz="2000" b="1" spc="640" dirty="0">
                <a:latin typeface="+mj-lt"/>
                <a:rtl/>
              </a:rPr>
              <a:t>Projects </a:t>
            </a:r>
            <a:r>
              <a:rPr lang="he-IL" sz="2000" b="1" spc="640" dirty="0">
                <a:latin typeface="+mj-lt"/>
                <a:rtl/>
              </a:rPr>
              <a:t> מבטיח שתאריך הסיום של פרויקט מאוחר </a:t>
            </a:r>
            <a:r>
              <a:rPr lang="he-IL" sz="2000" b="1" spc="640" dirty="0" err="1">
                <a:latin typeface="+mj-lt"/>
                <a:rtl/>
              </a:rPr>
              <a:t>מתאריך_ההתחלה</a:t>
            </a:r>
            <a:r>
              <a:rPr lang="he-IL" sz="2000" b="1" spc="640" dirty="0">
                <a:latin typeface="+mj-lt"/>
                <a:rtl/>
              </a:rPr>
              <a:t>.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71092A65-4216-5DF5-729D-77516C68C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047" y="6525155"/>
            <a:ext cx="4190640" cy="1163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14:cNvPr>
              <p14:cNvContentPartPr/>
              <p14:nvPr/>
            </p14:nvContentPartPr>
            <p14:xfrm>
              <a:off x="4805520" y="784356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9400" y="78374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תמונה 21">
            <a:extLst>
              <a:ext uri="{FF2B5EF4-FFF2-40B4-BE49-F238E27FC236}">
                <a16:creationId xmlns:a16="http://schemas.microsoft.com/office/drawing/2014/main" id="{8822F9CA-3A53-E627-37DF-8D992A85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5404046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14:cNvPr>
              <p14:cNvContentPartPr/>
              <p14:nvPr/>
            </p14:nvContentPartPr>
            <p14:xfrm>
              <a:off x="2560200" y="5621820"/>
              <a:ext cx="2567520" cy="48240"/>
            </p14:xfrm>
          </p:contentPart>
        </mc:Choice>
        <mc:Fallback xmlns="">
          <p:pic>
            <p:nvPicPr>
              <p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4080" y="5615700"/>
                <a:ext cx="2579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14:cNvPr>
              <p14:cNvContentPartPr/>
              <p14:nvPr/>
            </p14:nvContentPartPr>
            <p14:xfrm>
              <a:off x="7465200" y="8937060"/>
              <a:ext cx="741600" cy="247680"/>
            </p14:xfrm>
          </p:contentPart>
        </mc:Choice>
        <mc:Fallback xmlns="">
          <p:pic>
            <p:nvPicPr>
              <p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9080" y="8930940"/>
                <a:ext cx="7538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93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מוודא שאורכו של שם המחלקה הוא לפחות 3 תווים.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DFAF2CC-BD65-FF51-FD7A-EF688CC3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047386"/>
            <a:ext cx="13308252" cy="153938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5DC3039-935C-1395-F92A-C84F6FA1B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5752" y="5867822"/>
            <a:ext cx="5257800" cy="1459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14:cNvPr>
              <p14:cNvContentPartPr/>
              <p14:nvPr/>
            </p14:nvContentPartPr>
            <p14:xfrm>
              <a:off x="4869240" y="7901880"/>
              <a:ext cx="360" cy="360"/>
            </p14:xfrm>
          </p:contentPart>
        </mc:Choice>
        <mc:Fallback xmlns="">
          <p:pic>
            <p:nvPicPr>
              <p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3120" y="78957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תמונה 16">
            <a:extLst>
              <a:ext uri="{FF2B5EF4-FFF2-40B4-BE49-F238E27FC236}">
                <a16:creationId xmlns:a16="http://schemas.microsoft.com/office/drawing/2014/main" id="{3646BE26-7D32-1BFB-16FF-23988C8D7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5801255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14:cNvPr>
              <p14:cNvContentPartPr/>
              <p14:nvPr/>
            </p14:nvContentPartPr>
            <p14:xfrm>
              <a:off x="2062320" y="6034200"/>
              <a:ext cx="2478240" cy="32760"/>
            </p14:xfrm>
          </p:contentPart>
        </mc:Choice>
        <mc:Fallback xmlns="">
          <p:pic>
            <p:nvPicPr>
              <p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6200" y="6028080"/>
                <a:ext cx="2490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14:cNvPr>
              <p14:cNvContentPartPr/>
              <p14:nvPr/>
            </p14:nvContentPartPr>
            <p14:xfrm>
              <a:off x="6876240" y="8482560"/>
              <a:ext cx="1132920" cy="25632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0120" y="8476440"/>
                <a:ext cx="114516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74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מבטיח שהמומחיות של מהנדס אינה מחרוזת ריקה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17992E9-8BF7-2E29-8CFB-25A35A595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6" y="3943845"/>
            <a:ext cx="17906144" cy="171836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8098988-ADC5-CF09-10AB-40B8548C9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7106" y="5788637"/>
            <a:ext cx="5029200" cy="139618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507426-E4C5-7CFE-C80E-179BF3DBC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636" y="5820312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14:cNvPr>
              <p14:cNvContentPartPr/>
              <p14:nvPr/>
            </p14:nvContentPartPr>
            <p14:xfrm>
              <a:off x="1501080" y="6033480"/>
              <a:ext cx="2590560" cy="7812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4960" y="6027360"/>
                <a:ext cx="2602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14:cNvPr>
              <p14:cNvContentPartPr/>
              <p14:nvPr/>
            </p14:nvContentPartPr>
            <p14:xfrm>
              <a:off x="6329760" y="8741760"/>
              <a:ext cx="970200" cy="24408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3640" y="8735640"/>
                <a:ext cx="98244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36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331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2" lvl="1" indent="-173846" algn="ctr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Streamline Production Processes: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lean manufacturing principles to identify and eliminate inefficiencies in the production line. Utilize automation and optimization techniques to reduce cycle times and improve throughput.</a:t>
            </a:r>
          </a:p>
          <a:p>
            <a:pPr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8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Minimize Errors: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data validation rules and error-checking mechanisms to minimize inaccuracies in data entry and processing. Utilize machine learning algorithms to detect anomalies and flag potential errors before they escalate.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303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Flexibility: 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Adopt a flexible data model that can easily accommodate new modules, features, and business processes as the company evolves. Utilize cloud-based technologies and microservices architecture to facilitate seamless integration of new functionalities.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5" name="Group 25"/>
          <p:cNvGrpSpPr/>
          <p:nvPr/>
        </p:nvGrpSpPr>
        <p:grpSpPr>
          <a:xfrm>
            <a:off x="15609194" y="8539620"/>
            <a:ext cx="2218574" cy="1437361"/>
            <a:chOff x="0" y="0"/>
            <a:chExt cx="2958098" cy="191648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>
            <a:extLst>
              <a:ext uri="{FF2B5EF4-FFF2-40B4-BE49-F238E27FC236}">
                <a16:creationId xmlns:a16="http://schemas.microsoft.com/office/drawing/2014/main" id="{566EBB7F-D277-0BD0-1E47-EE5E35D2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416561"/>
            <a:ext cx="7552517" cy="4265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מגדיר ערך ברירת מחדל של 'בסיסי' עבור עמודת ההסמכה.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3D0A31A-466F-C031-CD58-4501E1FA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3576535"/>
            <a:ext cx="12015652" cy="1835725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2052C46A-FFDB-A0A2-8B3B-21FCEBD09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900" y="5412260"/>
            <a:ext cx="5316238" cy="1473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14:cNvPr>
              <p14:cNvContentPartPr/>
              <p14:nvPr/>
            </p14:nvContentPartPr>
            <p14:xfrm>
              <a:off x="1066800" y="5646420"/>
              <a:ext cx="2460600" cy="3168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0680" y="5640300"/>
                <a:ext cx="2472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14:cNvPr>
              <p14:cNvContentPartPr/>
              <p14:nvPr/>
            </p14:nvContentPartPr>
            <p14:xfrm>
              <a:off x="5865960" y="9112860"/>
              <a:ext cx="1283400" cy="322920"/>
            </p14:xfrm>
          </p:contentPart>
        </mc:Choice>
        <mc:Fallback xmlns="">
          <p:pic>
            <p:nvPicPr>
              <p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9840" y="9106740"/>
                <a:ext cx="129564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307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גיבוי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תמונה 8">
            <a:extLst>
              <a:ext uri="{FF2B5EF4-FFF2-40B4-BE49-F238E27FC236}">
                <a16:creationId xmlns:a16="http://schemas.microsoft.com/office/drawing/2014/main" id="{C129461C-7203-9195-0BD4-3DDE24005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6" y="2425990"/>
            <a:ext cx="6709573" cy="4011969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7ECD2820-5653-484F-3CC5-1A030168D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642" y="2866458"/>
            <a:ext cx="9368150" cy="1972242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4C069D5F-0EEC-AE35-14DA-F1250F39F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0119" y="4856157"/>
            <a:ext cx="9368150" cy="44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266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פונקציות</a:t>
            </a:r>
          </a:p>
        </p:txBody>
      </p:sp>
    </p:spTree>
    <p:extLst>
      <p:ext uri="{BB962C8B-B14F-4D97-AF65-F5344CB8AC3E}">
        <p14:creationId xmlns:p14="http://schemas.microsoft.com/office/powerpoint/2010/main" val="1972928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פונקציה ראשונה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C19A468-AABF-9029-9659-07BF1278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7478" y="2691601"/>
            <a:ext cx="688449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הפונקציה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count_engineers_in_project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 קלט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מזהה הפרויקט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מספר המהנדסים בפרויקט או ערך שגיאה במקרה של תקלה.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הפונקציה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פונקציה זו סופרת את מספר המהנדסים בפרויקט מסוים באמצעות שימוש ב-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היא מבצעת שאילתה לטבלת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Engineers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פותחת את ה-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ומבצעת לולאה על התוצאות כדי לספור את מספר השורות. אם לא נמצא פרויקט עם המזהה הנתון, הפונקציה מחזירה 0, ואם ישנה תקלה אחרת, הפונקציה מחזירה -1.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C3C47A27-BB7E-02D6-03C5-F67B90B7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26" y="2668741"/>
            <a:ext cx="10741746" cy="63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4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פונקציה שניה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תמונה 7">
            <a:extLst>
              <a:ext uri="{FF2B5EF4-FFF2-40B4-BE49-F238E27FC236}">
                <a16:creationId xmlns:a16="http://schemas.microsoft.com/office/drawing/2014/main" id="{5C9566EC-E042-2BFE-FC58-1114F4DB6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04" y="2974613"/>
            <a:ext cx="10766592" cy="647700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CEFD679-6C2E-6799-4FC4-19F44BBF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604" y="3558146"/>
            <a:ext cx="807937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פונקציה לחישוב משך פרויקט בימים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הפונקציה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calc_project_duration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 קלט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מזהה הפרויקט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מספר הימים בין תאריך התחלה לתאריך סיום של הפרויקט או ערכי שגיאה במקרה של תקלה.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הפונקציה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פונקציה זו מחשבת את משך הזמן (בימים)</a:t>
            </a:r>
            <a:r>
              <a:rPr lang="he-IL" altLang="he-IL" sz="2400" dirty="0"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בין תאריך התחלה לתאריך סיום של פרויקט מסוים. </a:t>
            </a:r>
            <a:b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היא מבצעת שאילתה לטבלת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ומחזירה את ההפרש בין התאריכים. </a:t>
            </a:r>
            <a:b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אם לא נמצא פרויקט עם המזהה הנתון, 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הפונקציה מחזירה -1, ואם ישנה תקלה אחרת, הפונקציה מחזירה -2.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5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פרוצדורות</a:t>
            </a:r>
          </a:p>
        </p:txBody>
      </p:sp>
    </p:spTree>
    <p:extLst>
      <p:ext uri="{BB962C8B-B14F-4D97-AF65-F5344CB8AC3E}">
        <p14:creationId xmlns:p14="http://schemas.microsoft.com/office/powerpoint/2010/main" val="1549590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פרוצדורה ראשונה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FF92-6561-B4F7-478C-3E00BFBC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2643" y="2974613"/>
            <a:ext cx="618933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פרוצדורה להוספת מהנדס חדש עם לולאה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הפרוצדורה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add_engineer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פרמטרי קלט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p_engineer_id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p_first_name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שם פרטי של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p_last_name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שם משפחה של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p_specialty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התמחות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הפרויקט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p_hire_date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תאריך התחלת עבודה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הפרוצדורה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פרוצדורה זו מוסיפה מהנדס חדש לטבלת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Engineers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כוללת לולאה שמנסה להוסיף שלושה מהנדסים עם מזהים עוקבים. אם ההוספה נכשלת, הפרוצדורה מטפלת בשגיאה ומנסה להוסיף את המהנדס הבא בלולאה.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1B2911E-88EC-0814-CB68-7F4D223A9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92" y="2838128"/>
            <a:ext cx="11403016" cy="63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54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פרוצדורה שניה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51393F2-B0E7-6607-5AF6-C956CA5E2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800" y="2442452"/>
            <a:ext cx="536356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הפרוצדורה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update_project_end_date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פרמטרי קלט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הפרויקט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p_end_date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תאריך סיום חדש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הפרוצדורה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פרוצדורה זו מעדכנת את תאריך הסיום של פרויקט בטבלת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משתמשת ב-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כדי לוודא שהפרויקט קיים. אם הפרויקט לא נמצא, היא מדפיסה הודעה מתאימה. אם יש בעיה בעדכון, היא מטפלת בשגיאה ומדפיסה הודעת שגיאה.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504B18B4-633C-3041-78C8-666295318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198" y="2577909"/>
            <a:ext cx="9402403" cy="74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4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תוכניות ראשיות</a:t>
            </a:r>
          </a:p>
        </p:txBody>
      </p:sp>
    </p:spTree>
    <p:extLst>
      <p:ext uri="{BB962C8B-B14F-4D97-AF65-F5344CB8AC3E}">
        <p14:creationId xmlns:p14="http://schemas.microsoft.com/office/powerpoint/2010/main" val="35201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671963" y="3268302"/>
            <a:ext cx="8593515" cy="5841069"/>
          </a:xfrm>
          <a:custGeom>
            <a:avLst/>
            <a:gdLst/>
            <a:ahLst/>
            <a:cxnLst/>
            <a:rect l="l" t="t" r="r" b="b"/>
            <a:pathLst>
              <a:path w="8593515" h="5841069">
                <a:moveTo>
                  <a:pt x="0" y="0"/>
                </a:moveTo>
                <a:lnTo>
                  <a:pt x="8593515" y="0"/>
                </a:lnTo>
                <a:lnTo>
                  <a:pt x="8593515" y="5841070"/>
                </a:lnTo>
                <a:lnTo>
                  <a:pt x="0" y="5841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</a:rPr>
              <a:t>ERD - ENGINE﻿ERS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8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ENGINEERS: ENGINEERS DESIGN, DEVELOP, AND MAINTAIN SYSTEMS OR STRUCTURES, OFTEN SPECIALIZING IN FIELDS LIKE SOFTWARE, ELECTRICAL, OR MECHANICAL ENGINEERING.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תוכנית ראשית ראשונה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DF1ACF6-67C5-5206-2EA8-30CE38E77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00" y="2634601"/>
            <a:ext cx="12358619" cy="526990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DF276F0-96BE-7FF2-30E0-088B643A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542" y="3294569"/>
            <a:ext cx="43434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תוכנית זו מזמנת את הפונקציה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calc_project_duration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ואת הפרוצדורה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add_engineer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מחשבת את משך הפרויקט ומוסיפה מהנדסים חדשים. 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551D2E02-C24E-A9B2-1F57-AA98A4DD5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16" y="7327560"/>
            <a:ext cx="13526307" cy="264879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7D8D243C-2134-2B79-27AB-C12F064FA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121" y="6803116"/>
            <a:ext cx="6043797" cy="27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3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DD449A0B-5A5F-B635-48F0-B7D2E38B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590066"/>
            <a:ext cx="12831290" cy="44371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תוכנית ראשית שניה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76A3F-4CE3-5D0C-1B6A-E437A102D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7374" y="2521214"/>
            <a:ext cx="6324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תוכנית זו מזמנת את הפונקציה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count_engineers_in_project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ואת הפרוצדורה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update_project_end_date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סופרת את מספר המהנדסים בפרויקט ומעדכנת את תאריך הסיום שלו. 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B0C0465-94BF-0876-A997-1E833EEE3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866" y="4640118"/>
            <a:ext cx="5867615" cy="248675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60E4F8F1-814B-2DA9-EB46-FE2FD12DB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611" y="7356661"/>
            <a:ext cx="6224029" cy="2011972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BE7B40C-DDD3-BE35-572E-AC3D31A5C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" y="7261856"/>
            <a:ext cx="6709932" cy="1822649"/>
          </a:xfrm>
          <a:prstGeom prst="rect">
            <a:avLst/>
          </a:prstGeom>
        </p:spPr>
      </p:pic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7E0E5D61-2006-5FD5-5919-DAAB579F9B9D}"/>
              </a:ext>
            </a:extLst>
          </p:cNvPr>
          <p:cNvCxnSpPr>
            <a:cxnSpLocks/>
          </p:cNvCxnSpPr>
          <p:nvPr/>
        </p:nvCxnSpPr>
        <p:spPr>
          <a:xfrm flipH="1" flipV="1">
            <a:off x="7375273" y="8173180"/>
            <a:ext cx="1768725" cy="161149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F0D22042-1A58-7F98-CD35-87B4B2D74B7A}"/>
              </a:ext>
            </a:extLst>
          </p:cNvPr>
          <p:cNvCxnSpPr/>
          <p:nvPr/>
        </p:nvCxnSpPr>
        <p:spPr>
          <a:xfrm>
            <a:off x="3437939" y="9029700"/>
            <a:ext cx="1371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660047AF-5E6E-8F15-A431-2E7A836579D8}"/>
              </a:ext>
            </a:extLst>
          </p:cNvPr>
          <p:cNvCxnSpPr>
            <a:cxnSpLocks/>
          </p:cNvCxnSpPr>
          <p:nvPr/>
        </p:nvCxnSpPr>
        <p:spPr>
          <a:xfrm>
            <a:off x="12975633" y="9182100"/>
            <a:ext cx="9507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03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9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גיבוי 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תמונה 11">
            <a:extLst>
              <a:ext uri="{FF2B5EF4-FFF2-40B4-BE49-F238E27FC236}">
                <a16:creationId xmlns:a16="http://schemas.microsoft.com/office/drawing/2014/main" id="{D795213B-C1AD-B75A-1100-8F6F020E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653" y="2959702"/>
            <a:ext cx="7943850" cy="24384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585322D4-B617-665E-3B9E-8D0DD58F4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959702"/>
            <a:ext cx="8145349" cy="4920187"/>
          </a:xfrm>
          <a:prstGeom prst="rect">
            <a:avLst/>
          </a:prstGeom>
        </p:spPr>
      </p:pic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F22A2B93-54A2-F596-204C-1CF7D7650483}"/>
              </a:ext>
            </a:extLst>
          </p:cNvPr>
          <p:cNvCxnSpPr/>
          <p:nvPr/>
        </p:nvCxnSpPr>
        <p:spPr>
          <a:xfrm>
            <a:off x="16230600" y="3771900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007C64B-B4AC-6014-71A2-8B5B9B3DA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8572" y="4388648"/>
            <a:ext cx="5890868" cy="5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88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033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4A9DB3FD-A90B-654A-AAC8-ED4E8389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72" y="3976142"/>
            <a:ext cx="8054315" cy="58216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-2286000" y="2533304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ERD</a:t>
            </a:r>
            <a:r>
              <a:rPr lang="he-IL" sz="4400" spc="640" dirty="0">
                <a:latin typeface="+mj-lt"/>
                <a:rtl/>
              </a:rPr>
              <a:t> - שלנו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ED8EEFB-8145-D2D2-F7C9-57DDCE424C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328" y="4047086"/>
            <a:ext cx="7540336" cy="57507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11B458EF-6906-E277-1716-96E3CBAE72A3}"/>
              </a:ext>
            </a:extLst>
          </p:cNvPr>
          <p:cNvSpPr txBox="1"/>
          <p:nvPr/>
        </p:nvSpPr>
        <p:spPr>
          <a:xfrm>
            <a:off x="6172200" y="2433976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ERD</a:t>
            </a:r>
            <a:r>
              <a:rPr lang="he-IL" sz="4400" spc="640" dirty="0">
                <a:latin typeface="+mj-lt"/>
                <a:rtl/>
              </a:rPr>
              <a:t> - שלהם</a:t>
            </a:r>
          </a:p>
        </p:txBody>
      </p:sp>
    </p:spTree>
    <p:extLst>
      <p:ext uri="{BB962C8B-B14F-4D97-AF65-F5344CB8AC3E}">
        <p14:creationId xmlns:p14="http://schemas.microsoft.com/office/powerpoint/2010/main" val="1503432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-2161998" y="2370122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DSD</a:t>
            </a:r>
            <a:r>
              <a:rPr lang="he-IL" sz="4400" spc="640" dirty="0">
                <a:latin typeface="+mj-lt"/>
                <a:rtl/>
              </a:rPr>
              <a:t> - שלנו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1B458EF-6906-E277-1716-96E3CBAE72A3}"/>
              </a:ext>
            </a:extLst>
          </p:cNvPr>
          <p:cNvSpPr txBox="1"/>
          <p:nvPr/>
        </p:nvSpPr>
        <p:spPr>
          <a:xfrm>
            <a:off x="6172200" y="2433976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DSD</a:t>
            </a:r>
            <a:r>
              <a:rPr lang="he-IL" sz="4400" spc="640" dirty="0">
                <a:latin typeface="+mj-lt"/>
                <a:rtl/>
              </a:rPr>
              <a:t> - שלהם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0C27512-D22B-FFE2-1906-5C0448AFD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712" y="4005126"/>
            <a:ext cx="5087060" cy="569674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106C3D5A-764B-3E74-0A3F-04ABA0BA0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26" y="3365436"/>
            <a:ext cx="6354403" cy="66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2582817" y="2350443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ERD</a:t>
            </a:r>
            <a:r>
              <a:rPr lang="he-IL" sz="4400" spc="640" dirty="0">
                <a:latin typeface="+mj-lt"/>
                <a:rtl/>
              </a:rPr>
              <a:t> - משותף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2019C97-C49D-8643-2305-A252EB506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78006"/>
            <a:ext cx="16992600" cy="699030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43498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2632300" y="2443892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4400" spc="640" dirty="0">
                <a:latin typeface="+mj-lt"/>
                <a:rtl/>
              </a:rPr>
              <a:t>DSD</a:t>
            </a:r>
            <a:r>
              <a:rPr lang="he-IL" sz="4400" spc="640" dirty="0">
                <a:latin typeface="+mj-lt"/>
                <a:rtl/>
              </a:rPr>
              <a:t> - משותף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A9D6135-62D0-A09B-9BA7-386E05D96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3479052"/>
            <a:ext cx="8888065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3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>
            <a:extLst>
              <a:ext uri="{FF2B5EF4-FFF2-40B4-BE49-F238E27FC236}">
                <a16:creationId xmlns:a16="http://schemas.microsoft.com/office/drawing/2014/main" id="{E185110C-5964-0BAB-77E3-D1A9C8A5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478"/>
            <a:ext cx="6925642" cy="361047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1">
            <a:extLst>
              <a:ext uri="{FF2B5EF4-FFF2-40B4-BE49-F238E27FC236}">
                <a16:creationId xmlns:a16="http://schemas.microsoft.com/office/drawing/2014/main" id="{32E590A8-9478-038B-C658-12403F184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934661"/>
            <a:ext cx="1314378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החלטות שנלקחו בתהליך השילוב</a:t>
            </a:r>
            <a:endParaRPr kumimoji="0" lang="he-IL" altLang="he-IL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שמירת שמות טבלאות ייחודיים: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השארת שמות הטבלאות הקיימות במערכת המקורית ובמערכת השנייה כפי שהן, עם שינוי במידת הצורך כדי למנוע קונפליקטים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שינוי שמות עמודות למניעת קונפליקטים: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התאמת שמות עמודות שנמצאו גם בטבלאות המקוריות וגם בטבלאות החדשות כדי למנוע חפיפות. לדוגמה, אם בשתי המערכות הייתה עמודת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id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או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name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הוספת סיומת או שינוי שם בהתאם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יצירת טבלת קשרים חדשה: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הוספת טבלת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CUSTOMER_PROJECT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המחברת בין לקוחות לפרויקטים, כך שיהיה ניתן לזהות בקלות איזה לקוח עובד על איזה פרויקט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he-IL" altLang="he-IL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שימור הקשרים והמידע הקיים: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שמירה על כל הקשרים הקיימים והמידע המקורי בטבלאות, על מנת לוודא שלא נאבד מידע בתהליך השילוב. לדוגמה, אם בטבלת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CUSTOMERS 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יש מידע על שם הלקוח, כתובתו ותעשייתו, כל המידע הזה יישמר</a:t>
            </a:r>
            <a:r>
              <a:rPr kumimoji="0" lang="he-IL" altLang="he-IL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960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תמונה 22">
            <a:extLst>
              <a:ext uri="{FF2B5EF4-FFF2-40B4-BE49-F238E27FC236}">
                <a16:creationId xmlns:a16="http://schemas.microsoft.com/office/drawing/2014/main" id="{8274EE57-C94B-AA07-E89A-8BB3EC94F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254" y="8465009"/>
            <a:ext cx="5083085" cy="94569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1981200" y="2278825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קובץ </a:t>
            </a:r>
            <a:r>
              <a:rPr lang="en-US" sz="4400" b="0" i="0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-apple-system"/>
              </a:rPr>
              <a:t>Integrate</a:t>
            </a:r>
            <a:r>
              <a:rPr lang="en-US" sz="4400" dirty="0">
                <a:solidFill>
                  <a:srgbClr val="373A3C"/>
                </a:solidFill>
                <a:highlight>
                  <a:srgbClr val="FFFFFF"/>
                </a:highlight>
                <a:latin typeface="-apple-system"/>
              </a:rPr>
              <a:t>.sql</a:t>
            </a:r>
            <a:r>
              <a:rPr lang="he-IL" sz="4400" spc="640" dirty="0">
                <a:latin typeface="+mj-lt"/>
                <a:rtl/>
              </a:rPr>
              <a:t> 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EF1372E-B2AE-5E66-7DFE-F5BF0B235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26" y="3390900"/>
            <a:ext cx="9638584" cy="6368227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F17649A-7926-4224-9C21-5F45706ACE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5254" y="3771315"/>
            <a:ext cx="8497486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89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412958" y="3442596"/>
            <a:ext cx="10846342" cy="5661029"/>
          </a:xfrm>
          <a:custGeom>
            <a:avLst/>
            <a:gdLst/>
            <a:ahLst/>
            <a:cxnLst/>
            <a:rect l="l" t="t" r="r" b="b"/>
            <a:pathLst>
              <a:path w="10846342" h="5661029">
                <a:moveTo>
                  <a:pt x="0" y="0"/>
                </a:moveTo>
                <a:lnTo>
                  <a:pt x="10846342" y="0"/>
                </a:lnTo>
                <a:lnTo>
                  <a:pt x="10846342" y="5661029"/>
                </a:lnTo>
                <a:lnTo>
                  <a:pt x="0" y="5661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SAFETY OFFICER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062517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010101"/>
                </a:solidFill>
                <a:latin typeface="Oswald Bold"/>
              </a:rPr>
              <a:t>SAFETY OFFICERS: SAFETY OFFICERS ENSURE THAT WORKPLACES COMPLY WITH HEALTH AND SAFETY REGULATIONS, AIMING TO MINIMIZE ACCIDENTS AND HAZARDS.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1981200" y="2278825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קובץ </a:t>
            </a:r>
            <a:r>
              <a:rPr lang="en-US" sz="4400" b="0" i="0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-apple-system"/>
              </a:rPr>
              <a:t>VIEW1</a:t>
            </a:r>
            <a:r>
              <a:rPr lang="en-US" sz="4400" dirty="0">
                <a:solidFill>
                  <a:srgbClr val="373A3C"/>
                </a:solidFill>
                <a:highlight>
                  <a:srgbClr val="FFFFFF"/>
                </a:highlight>
                <a:latin typeface="-apple-system"/>
              </a:rPr>
              <a:t>.sql</a:t>
            </a:r>
            <a:r>
              <a:rPr lang="he-IL" sz="4400" spc="640" dirty="0">
                <a:latin typeface="+mj-lt"/>
                <a:rtl/>
              </a:rPr>
              <a:t> 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CCD0CD09-AD6F-AE18-2EE8-0CD194058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71" y="3411023"/>
            <a:ext cx="11652329" cy="3771293"/>
          </a:xfrm>
          <a:prstGeom prst="rect">
            <a:avLst/>
          </a:prstGeom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55D24C5-C0BB-41B4-CD08-52584946967E}"/>
              </a:ext>
            </a:extLst>
          </p:cNvPr>
          <p:cNvSpPr txBox="1"/>
          <p:nvPr/>
        </p:nvSpPr>
        <p:spPr>
          <a:xfrm>
            <a:off x="11135323" y="5715618"/>
            <a:ext cx="5600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dirty="0">
                <a:latin typeface="+mj-lt"/>
              </a:rPr>
              <a:t>שאילתה זו מציגה את כל הלקוחות שהזמינו מוצרים בשווי כולל מעל 1000. השאילתה מציגה את מזהה הלקוח (</a:t>
            </a:r>
            <a:r>
              <a:rPr lang="en-US" sz="2400" dirty="0" err="1">
                <a:latin typeface="+mj-lt"/>
              </a:rPr>
              <a:t>customerid</a:t>
            </a:r>
            <a:r>
              <a:rPr lang="en-US" sz="2400" dirty="0">
                <a:latin typeface="+mj-lt"/>
              </a:rPr>
              <a:t> </a:t>
            </a:r>
            <a:r>
              <a:rPr lang="he-IL" sz="2400" dirty="0">
                <a:latin typeface="+mj-lt"/>
              </a:rPr>
              <a:t>) שם הלקוח (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customer_name</a:t>
            </a:r>
            <a:r>
              <a:rPr lang="en-US" sz="2400" dirty="0">
                <a:latin typeface="+mj-lt"/>
              </a:rPr>
              <a:t> </a:t>
            </a:r>
            <a:r>
              <a:rPr lang="he-IL" sz="2400" dirty="0">
                <a:latin typeface="+mj-lt"/>
              </a:rPr>
              <a:t> מזהה ההזמנה </a:t>
            </a:r>
            <a:r>
              <a:rPr lang="en-US" sz="2400" dirty="0">
                <a:latin typeface="+mj-lt"/>
              </a:rPr>
              <a:t>(</a:t>
            </a:r>
            <a:r>
              <a:rPr lang="en-US" sz="2400" dirty="0" err="1">
                <a:latin typeface="+mj-lt"/>
              </a:rPr>
              <a:t>orderid</a:t>
            </a:r>
            <a:r>
              <a:rPr lang="en-US" sz="2400" dirty="0">
                <a:latin typeface="+mj-lt"/>
              </a:rPr>
              <a:t>) </a:t>
            </a:r>
            <a:r>
              <a:rPr lang="he-IL" sz="2400" dirty="0">
                <a:latin typeface="+mj-lt"/>
              </a:rPr>
              <a:t> ושווי ההזמנה (</a:t>
            </a:r>
            <a:r>
              <a:rPr lang="en-US" sz="2400" dirty="0" err="1">
                <a:latin typeface="+mj-lt"/>
              </a:rPr>
              <a:t>totalamount</a:t>
            </a:r>
            <a:r>
              <a:rPr lang="he-IL" sz="2400" dirty="0">
                <a:latin typeface="+mj-lt"/>
              </a:rPr>
              <a:t>)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9F9BAED-E89E-EF59-A7B5-753622B233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7291221"/>
            <a:ext cx="574437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53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ד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1981200" y="2278825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קובץ </a:t>
            </a:r>
            <a:r>
              <a:rPr lang="en-US" sz="4400" b="0" i="0" dirty="0">
                <a:solidFill>
                  <a:srgbClr val="373A3C"/>
                </a:solidFill>
                <a:effectLst/>
                <a:highlight>
                  <a:srgbClr val="FFFFFF"/>
                </a:highlight>
                <a:latin typeface="-apple-system"/>
              </a:rPr>
              <a:t>VIEW2</a:t>
            </a:r>
            <a:r>
              <a:rPr lang="en-US" sz="4400" dirty="0">
                <a:solidFill>
                  <a:srgbClr val="373A3C"/>
                </a:solidFill>
                <a:highlight>
                  <a:srgbClr val="FFFFFF"/>
                </a:highlight>
                <a:latin typeface="-apple-system"/>
              </a:rPr>
              <a:t>.sql</a:t>
            </a:r>
            <a:r>
              <a:rPr lang="he-IL" sz="4400" spc="640" dirty="0">
                <a:latin typeface="+mj-lt"/>
                <a:rtl/>
              </a:rPr>
              <a:t> 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55D24C5-C0BB-41B4-CD08-52584946967E}"/>
              </a:ext>
            </a:extLst>
          </p:cNvPr>
          <p:cNvSpPr txBox="1"/>
          <p:nvPr/>
        </p:nvSpPr>
        <p:spPr>
          <a:xfrm>
            <a:off x="11125200" y="5422006"/>
            <a:ext cx="59097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dirty="0"/>
              <a:t>שאילתה זו מציגה את כל הפרויקטים שיש בהם מהנדסים עם התמחות בהנדסת תוכנה. השאילתה מציגה את מזהה הפרויקט </a:t>
            </a:r>
            <a:r>
              <a:rPr lang="en-US" sz="2400" dirty="0"/>
              <a:t>(</a:t>
            </a:r>
            <a:r>
              <a:rPr lang="en-US" sz="2400" dirty="0" err="1"/>
              <a:t>project_id</a:t>
            </a:r>
            <a:r>
              <a:rPr lang="en-US" sz="2400" dirty="0"/>
              <a:t>), </a:t>
            </a:r>
            <a:r>
              <a:rPr lang="he-IL" sz="2400" dirty="0"/>
              <a:t>שם הפרויקט (</a:t>
            </a:r>
            <a:r>
              <a:rPr lang="en-US" sz="2400" dirty="0"/>
              <a:t> </a:t>
            </a:r>
            <a:r>
              <a:rPr lang="en-US" sz="2400" dirty="0" err="1"/>
              <a:t>project_name</a:t>
            </a:r>
            <a:r>
              <a:rPr lang="he-IL" sz="2400" dirty="0"/>
              <a:t>)זהה המהנדס (</a:t>
            </a:r>
            <a:r>
              <a:rPr lang="en-US" sz="2400" dirty="0" err="1"/>
              <a:t>engineer_id</a:t>
            </a:r>
            <a:r>
              <a:rPr lang="he-IL" sz="2400" dirty="0"/>
              <a:t>)שם פרטי של המהנדס (</a:t>
            </a:r>
            <a:r>
              <a:rPr lang="en-US" sz="2400" dirty="0" err="1"/>
              <a:t>first_name</a:t>
            </a:r>
            <a:r>
              <a:rPr lang="he-IL" sz="2400" dirty="0"/>
              <a:t> ושם משפחה של המהנדס (</a:t>
            </a:r>
            <a:r>
              <a:rPr lang="en-US" sz="2400" dirty="0" err="1"/>
              <a:t>last_name</a:t>
            </a:r>
            <a:r>
              <a:rPr lang="he-IL" sz="2400" dirty="0"/>
              <a:t>)</a:t>
            </a:r>
            <a:endParaRPr lang="he-IL" sz="2400" dirty="0">
              <a:latin typeface="+mj-lt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0760A7-7F0B-E96B-7F6A-758C16F9E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385" y="7343826"/>
            <a:ext cx="7201905" cy="2524477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042DBC18-F75E-C3B0-5D23-3FC074FF6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225" y="3788202"/>
            <a:ext cx="10567040" cy="3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8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סיום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2057400" y="563101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5400" spc="640" dirty="0">
                <a:latin typeface="+mj-lt"/>
                <a:rtl/>
              </a:rPr>
              <a:t>תודה רבה ולהתראות</a:t>
            </a:r>
          </a:p>
        </p:txBody>
      </p:sp>
    </p:spTree>
    <p:extLst>
      <p:ext uri="{BB962C8B-B14F-4D97-AF65-F5344CB8AC3E}">
        <p14:creationId xmlns:p14="http://schemas.microsoft.com/office/powerpoint/2010/main" val="1566308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סיום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27818125-3BB0-8BA3-4717-C863FCCF6112}"/>
              </a:ext>
            </a:extLst>
          </p:cNvPr>
          <p:cNvSpPr txBox="1"/>
          <p:nvPr/>
        </p:nvSpPr>
        <p:spPr>
          <a:xfrm>
            <a:off x="2057400" y="5153347"/>
            <a:ext cx="13122362" cy="120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11500" spc="640" dirty="0">
                <a:latin typeface="+mj-lt"/>
                <a:rtl/>
              </a:rPr>
              <a:t>סוף</a:t>
            </a:r>
          </a:p>
        </p:txBody>
      </p:sp>
    </p:spTree>
    <p:extLst>
      <p:ext uri="{BB962C8B-B14F-4D97-AF65-F5344CB8AC3E}">
        <p14:creationId xmlns:p14="http://schemas.microsoft.com/office/powerpoint/2010/main" val="4218608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248483" y="3156568"/>
            <a:ext cx="10766536" cy="6101732"/>
          </a:xfrm>
          <a:custGeom>
            <a:avLst/>
            <a:gdLst/>
            <a:ahLst/>
            <a:cxnLst/>
            <a:rect l="l" t="t" r="r" b="b"/>
            <a:pathLst>
              <a:path w="10766536" h="6101732">
                <a:moveTo>
                  <a:pt x="0" y="0"/>
                </a:moveTo>
                <a:lnTo>
                  <a:pt x="10766536" y="0"/>
                </a:lnTo>
                <a:lnTo>
                  <a:pt x="10766536" y="6101732"/>
                </a:lnTo>
                <a:lnTo>
                  <a:pt x="0" y="610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921119" y="1409700"/>
            <a:ext cx="140934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OFFICE TECHNICIANS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78081"/>
            <a:ext cx="4783191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400" spc="235">
                <a:solidFill>
                  <a:srgbClr val="010101"/>
                </a:solidFill>
                <a:latin typeface="Oswald Bold"/>
              </a:rPr>
              <a:t>OFFICE TECHNICIANS: OFFICE TECHNICIANS PROVIDE TECHNICAL SUPPORT AND MAINTENANCE FOR OFFICE EQUIPMENT AND IT SYSTEMS, ENSURING SMOOTH DAILY OPERATIONS.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99669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59965" y="3551575"/>
            <a:ext cx="9577566" cy="5706725"/>
          </a:xfrm>
          <a:custGeom>
            <a:avLst/>
            <a:gdLst/>
            <a:ahLst/>
            <a:cxnLst/>
            <a:rect l="l" t="t" r="r" b="b"/>
            <a:pathLst>
              <a:path w="9577566" h="5706725">
                <a:moveTo>
                  <a:pt x="0" y="0"/>
                </a:moveTo>
                <a:lnTo>
                  <a:pt x="9577566" y="0"/>
                </a:lnTo>
                <a:lnTo>
                  <a:pt x="9577566" y="5706725"/>
                </a:lnTo>
                <a:lnTo>
                  <a:pt x="0" y="570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 MANAGER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PROJECT MANAGERS: PROJECT MANAGERS OVERSEE PROJECTS FROM INITIATION TO COMPLETION, ENSURING THEY MEET GOALS, STAY ON BUDGET, AND ADHERE TO TIMELINES.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632338" y="3523578"/>
            <a:ext cx="11155137" cy="6206412"/>
          </a:xfrm>
          <a:custGeom>
            <a:avLst/>
            <a:gdLst/>
            <a:ahLst/>
            <a:cxnLst/>
            <a:rect l="l" t="t" r="r" b="b"/>
            <a:pathLst>
              <a:path w="11155137" h="6206412">
                <a:moveTo>
                  <a:pt x="0" y="0"/>
                </a:moveTo>
                <a:lnTo>
                  <a:pt x="11155138" y="0"/>
                </a:lnTo>
                <a:lnTo>
                  <a:pt x="11155138" y="6206412"/>
                </a:lnTo>
                <a:lnTo>
                  <a:pt x="0" y="620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37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PROJECTS: PROJECTS ARE ORGANIZED EFFORTS WITH DEFINED GOALS, TIMELINES, AND RESOURCES, UNDERTAKEN TO ACHIEVE SPECIFIC OBJECTIVES.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1737</Words>
  <Application>Microsoft Office PowerPoint</Application>
  <PresentationFormat>מותאם אישית</PresentationFormat>
  <Paragraphs>236</Paragraphs>
  <Slides>63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63</vt:i4>
      </vt:variant>
    </vt:vector>
  </HeadingPairs>
  <TitlesOfParts>
    <vt:vector size="73" baseType="lpstr">
      <vt:lpstr>-apple-system</vt:lpstr>
      <vt:lpstr>Arial</vt:lpstr>
      <vt:lpstr>Arial Unicode MS</vt:lpstr>
      <vt:lpstr>Calibri</vt:lpstr>
      <vt:lpstr>DM Sans</vt:lpstr>
      <vt:lpstr>DM Sans Bold</vt:lpstr>
      <vt:lpstr>Montserrat Classic Bold</vt:lpstr>
      <vt:lpstr>Oswald Bold</vt:lpstr>
      <vt:lpstr>Oswald Bold Italics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[הגודל המקורי] LEV &amp; MISSILES</dc:title>
  <dc:creator>Ariel M</dc:creator>
  <cp:lastModifiedBy>אריאל מורשת</cp:lastModifiedBy>
  <cp:revision>12</cp:revision>
  <dcterms:created xsi:type="dcterms:W3CDTF">2006-08-16T00:00:00Z</dcterms:created>
  <dcterms:modified xsi:type="dcterms:W3CDTF">2024-07-15T18:47:30Z</dcterms:modified>
  <dc:identifier>DAGF30ObXRw</dc:identifier>
</cp:coreProperties>
</file>